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370" r:id="rId2"/>
    <p:sldId id="321" r:id="rId3"/>
    <p:sldId id="373" r:id="rId4"/>
    <p:sldId id="375" r:id="rId5"/>
    <p:sldId id="374" r:id="rId6"/>
    <p:sldId id="376" r:id="rId7"/>
    <p:sldId id="377" r:id="rId8"/>
    <p:sldId id="378" r:id="rId9"/>
    <p:sldId id="372" r:id="rId1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나눔고딕 ExtraBold" panose="020D0904000000000000" pitchFamily="50" charset="-127"/>
      <p:bold r:id="rId14"/>
    </p:embeddedFont>
    <p:embeddedFont>
      <p:font typeface="나눔고딕" panose="020D0604000000000000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2B2"/>
    <a:srgbClr val="E747AE"/>
    <a:srgbClr val="C7DE84"/>
    <a:srgbClr val="DDD9C3"/>
    <a:srgbClr val="403F43"/>
    <a:srgbClr val="FFE1FF"/>
    <a:srgbClr val="EE1E59"/>
    <a:srgbClr val="579187"/>
    <a:srgbClr val="BB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1" autoAdjust="0"/>
    <p:restoredTop sz="83465" autoAdjust="0"/>
  </p:normalViewPr>
  <p:slideViewPr>
    <p:cSldViewPr>
      <p:cViewPr>
        <p:scale>
          <a:sx n="100" d="100"/>
          <a:sy n="100" d="100"/>
        </p:scale>
        <p:origin x="12" y="3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0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6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7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8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17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hyperlink" Target="https://thingspeak.com/channels/218510/private_show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99182" y="2254534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Creator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캠프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3283" y="2037497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05485" y="203749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최종 </a:t>
            </a:r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발표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4107294" y="2037497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2037711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2037497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27575" y="203749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1</a:t>
            </a:r>
            <a:r>
              <a:rPr lang="ko-KR" altLang="en-US" sz="9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조 발표</a:t>
            </a:r>
            <a:endParaRPr lang="ko-KR" altLang="en-US" sz="9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14004" y="2654644"/>
            <a:ext cx="2659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spc="3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장선영</a:t>
            </a:r>
            <a:r>
              <a:rPr lang="en-US" altLang="ko-KR" sz="1000" spc="3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spc="300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임도은</a:t>
            </a:r>
            <a:r>
              <a:rPr lang="en-US" altLang="ko-KR" sz="1000" spc="3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spc="300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송재윤</a:t>
            </a:r>
            <a:r>
              <a:rPr lang="en-US" altLang="ko-KR" sz="1000" spc="3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spc="3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최은빈</a:t>
            </a:r>
            <a:endParaRPr lang="ko-KR" altLang="en-US" sz="1000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7171" y="212413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이슈 선정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84368" y="203362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IoT</a:t>
            </a:r>
            <a:r>
              <a:rPr lang="en-US" altLang="ko-KR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Creator 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캠프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23728" y="92619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latin typeface="3028545_10"/>
              </a:rPr>
              <a:t>화재 발생 </a:t>
            </a:r>
            <a:r>
              <a:rPr lang="en-US" altLang="ko-KR" b="1" dirty="0">
                <a:latin typeface="3028545_10"/>
              </a:rPr>
              <a:t>12</a:t>
            </a:r>
            <a:r>
              <a:rPr lang="ko-KR" altLang="en-US" b="1" dirty="0">
                <a:latin typeface="3028545_10"/>
              </a:rPr>
              <a:t>일만에 시각장애인 시신 </a:t>
            </a:r>
            <a:r>
              <a:rPr lang="ko-KR" altLang="en-US" b="1" dirty="0" smtClean="0">
                <a:latin typeface="3028545_10"/>
              </a:rPr>
              <a:t>발견</a:t>
            </a:r>
            <a:endParaRPr lang="ko-KR" altLang="en-US" dirty="0"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" t="5074" r="1437" b="3598"/>
          <a:stretch/>
        </p:blipFill>
        <p:spPr>
          <a:xfrm>
            <a:off x="5423643" y="1690581"/>
            <a:ext cx="2304256" cy="12858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0079" y="2931790"/>
            <a:ext cx="7164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/>
              <a:t>소방당국은 화재 진압 후 이들로부터 정 씨가 보이지 않는다는 말을 듣고 현장 수색을 했지만 정 씨를 찾지 못했다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소방당국은 </a:t>
            </a:r>
            <a:r>
              <a:rPr lang="ko-KR" altLang="en-US" sz="1200" dirty="0"/>
              <a:t>당시 영하 </a:t>
            </a:r>
            <a:r>
              <a:rPr lang="en-US" altLang="ko-KR" sz="1200" dirty="0"/>
              <a:t>6</a:t>
            </a:r>
            <a:r>
              <a:rPr lang="ko-KR" altLang="en-US" sz="1200" dirty="0"/>
              <a:t>도를 밑도는 추위 때문에 살포한 물과 바닥에 쌓인 무너진 구조물이 얼어붙어 수색작업을 중단하고 철수했으며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지난달 </a:t>
            </a:r>
            <a:r>
              <a:rPr lang="en-US" altLang="ko-KR" sz="1200" dirty="0"/>
              <a:t>23</a:t>
            </a:r>
            <a:r>
              <a:rPr lang="ko-KR" altLang="en-US" sz="1200" dirty="0"/>
              <a:t>일과 </a:t>
            </a:r>
            <a:r>
              <a:rPr lang="en-US" altLang="ko-KR" sz="1200" dirty="0"/>
              <a:t>26</a:t>
            </a:r>
            <a:r>
              <a:rPr lang="ko-KR" altLang="en-US" sz="1200" dirty="0"/>
              <a:t>일에도 소방서 담당조사관이 현장에 나갔지만 잔해가 얼어붙은 것만 확인하고 그냥 돌아왔다</a:t>
            </a:r>
            <a:r>
              <a:rPr lang="en-US" altLang="ko-KR" sz="1200" dirty="0"/>
              <a:t>. </a:t>
            </a:r>
            <a:r>
              <a:rPr lang="ko-KR" altLang="en-US" sz="1200" dirty="0"/>
              <a:t>정 씨가 </a:t>
            </a:r>
            <a:r>
              <a:rPr lang="ko-KR" altLang="en-US" sz="1200" dirty="0" err="1"/>
              <a:t>시각장애인이라는</a:t>
            </a:r>
            <a:r>
              <a:rPr lang="ko-KR" altLang="en-US" sz="1200" dirty="0"/>
              <a:t> 사실도 경찰 조사가 시작된 후에야 안 것으로 알려졌다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경찰도 </a:t>
            </a:r>
            <a:r>
              <a:rPr lang="ko-KR" altLang="en-US" sz="1200" dirty="0"/>
              <a:t>잔해가 얼어붙은 상태에서는 </a:t>
            </a:r>
            <a:r>
              <a:rPr lang="ko-KR" altLang="en-US" sz="1200" dirty="0" err="1"/>
              <a:t>감식작업이</a:t>
            </a:r>
            <a:r>
              <a:rPr lang="ko-KR" altLang="en-US" sz="1200" dirty="0"/>
              <a:t> 어렵다는 이유로 지난 </a:t>
            </a:r>
            <a:r>
              <a:rPr lang="en-US" altLang="ko-KR" sz="1200" dirty="0"/>
              <a:t>3</a:t>
            </a:r>
            <a:r>
              <a:rPr lang="ko-KR" altLang="en-US" sz="1200" dirty="0"/>
              <a:t>일에야 현장 감식을 해 관련 기관들의 화재 수습이 총체적 부실이라는 비난이 일고 </a:t>
            </a:r>
            <a:r>
              <a:rPr lang="ko-KR" altLang="en-US" sz="1200" dirty="0" smtClean="0"/>
              <a:t>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743123" y="171130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충청북도 청주시의 한 주택 화재 현장에서 </a:t>
            </a:r>
            <a:r>
              <a:rPr lang="en-US" altLang="ko-KR" sz="1200" dirty="0"/>
              <a:t>12</a:t>
            </a:r>
            <a:r>
              <a:rPr lang="ko-KR" altLang="en-US" sz="1200" dirty="0"/>
              <a:t>일 만에 시각장애인의 시신이 발견됐다</a:t>
            </a:r>
            <a:r>
              <a:rPr lang="en-US" altLang="ko-KR" sz="1200" dirty="0"/>
              <a:t>. MBC </a:t>
            </a:r>
            <a:r>
              <a:rPr lang="ko-KR" altLang="en-US" sz="1200" dirty="0"/>
              <a:t>등의 보도를 보면 청주 </a:t>
            </a:r>
            <a:r>
              <a:rPr lang="ko-KR" altLang="en-US" sz="1200" dirty="0" err="1"/>
              <a:t>상당경찰서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과학수사팀</a:t>
            </a:r>
            <a:r>
              <a:rPr lang="ko-KR" altLang="en-US" sz="1200" dirty="0"/>
              <a:t> 감식요원들은 지난 </a:t>
            </a:r>
            <a:r>
              <a:rPr lang="en-US" altLang="ko-KR" sz="1200" dirty="0"/>
              <a:t>3</a:t>
            </a:r>
            <a:r>
              <a:rPr lang="ko-KR" altLang="en-US" sz="1200" dirty="0"/>
              <a:t>일 오전 청주시 </a:t>
            </a:r>
            <a:r>
              <a:rPr lang="ko-KR" altLang="en-US" sz="1200" dirty="0" err="1"/>
              <a:t>석교동의</a:t>
            </a:r>
            <a:r>
              <a:rPr lang="ko-KR" altLang="en-US" sz="1200" dirty="0"/>
              <a:t> 주택 화재현장에서 세입자 </a:t>
            </a:r>
            <a:r>
              <a:rPr lang="ko-KR" altLang="en-US" sz="1200" dirty="0" err="1"/>
              <a:t>정아무개</a:t>
            </a:r>
            <a:r>
              <a:rPr lang="ko-KR" altLang="en-US" sz="1200" dirty="0"/>
              <a:t> 씨</a:t>
            </a:r>
            <a:r>
              <a:rPr lang="en-US" altLang="ko-KR" sz="1200" dirty="0"/>
              <a:t>(</a:t>
            </a:r>
            <a:r>
              <a:rPr lang="ko-KR" altLang="en-US" sz="1200" dirty="0"/>
              <a:t>시각장애 </a:t>
            </a:r>
            <a:r>
              <a:rPr lang="en-US" altLang="ko-KR" sz="1200" dirty="0"/>
              <a:t>2</a:t>
            </a:r>
            <a:r>
              <a:rPr lang="ko-KR" altLang="en-US" sz="1200" dirty="0"/>
              <a:t>급</a:t>
            </a:r>
            <a:r>
              <a:rPr lang="en-US" altLang="ko-KR" sz="1200" dirty="0"/>
              <a:t>, 45</a:t>
            </a:r>
            <a:r>
              <a:rPr lang="ko-KR" altLang="en-US" sz="1200" dirty="0"/>
              <a:t>세</a:t>
            </a:r>
            <a:r>
              <a:rPr lang="en-US" altLang="ko-KR" sz="1200" dirty="0"/>
              <a:t>)</a:t>
            </a:r>
            <a:r>
              <a:rPr lang="ko-KR" altLang="en-US" sz="1200" dirty="0"/>
              <a:t>의 시신을 발견했다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집에 불이 난 것은 지난달 </a:t>
            </a:r>
            <a:r>
              <a:rPr lang="en-US" altLang="ko-KR" sz="1200" dirty="0"/>
              <a:t>22</a:t>
            </a:r>
            <a:r>
              <a:rPr lang="ko-KR" altLang="en-US" sz="1200" dirty="0"/>
              <a:t>일 늦은 </a:t>
            </a:r>
            <a:r>
              <a:rPr lang="en-US" altLang="ko-KR" sz="1200" dirty="0"/>
              <a:t>4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 err="1"/>
              <a:t>분께였다</a:t>
            </a:r>
            <a:r>
              <a:rPr lang="en-US" altLang="ko-KR" sz="1200" dirty="0"/>
              <a:t>. </a:t>
            </a:r>
            <a:r>
              <a:rPr lang="ko-KR" altLang="en-US" sz="1200" dirty="0"/>
              <a:t>당시 집주인 부부와 또 다른 세입자는 바로 빠져나와 별다른 피해를 당하지 않았다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7171" y="212413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이슈 선정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84368" y="203362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IoT</a:t>
            </a:r>
            <a:r>
              <a:rPr lang="en-US" altLang="ko-KR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Creator 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캠프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8"/>
          <a:stretch/>
        </p:blipFill>
        <p:spPr>
          <a:xfrm>
            <a:off x="131091" y="843558"/>
            <a:ext cx="5726783" cy="37444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37" y="1419622"/>
            <a:ext cx="306109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7171" y="212413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문제점 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파악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84368" y="203362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IoT</a:t>
            </a:r>
            <a:r>
              <a:rPr lang="en-US" altLang="ko-KR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Creator 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캠프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-135362" y="670828"/>
            <a:ext cx="20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마인드맵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643773" y="1071640"/>
            <a:ext cx="1087309" cy="7365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장애인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025733" y="1569551"/>
            <a:ext cx="556088" cy="4772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998927" y="1426396"/>
            <a:ext cx="1329536" cy="7724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사각지대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346761" y="2366752"/>
            <a:ext cx="780865" cy="659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901158" y="1413272"/>
            <a:ext cx="1329536" cy="7724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재난상황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004048" y="592888"/>
            <a:ext cx="1291326" cy="8945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일상생활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098214" y="2227908"/>
            <a:ext cx="1549949" cy="77249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시각장애인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230694" y="3214325"/>
            <a:ext cx="1173962" cy="6365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심박수</a:t>
            </a: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감지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122888" y="3146372"/>
            <a:ext cx="1549949" cy="7724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행동요령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358640" y="4193288"/>
            <a:ext cx="1549949" cy="7724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장애물 감지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4249172" y="4193288"/>
            <a:ext cx="1329536" cy="7724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불꽃감지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382522" y="2285500"/>
            <a:ext cx="1087309" cy="7365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보호자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2392080" y="2327012"/>
            <a:ext cx="794498" cy="65542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474167" y="2309786"/>
            <a:ext cx="1549949" cy="7724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심박수알림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1" name="직선 연결선 80"/>
          <p:cNvCxnSpPr>
            <a:stCxn id="58" idx="6"/>
            <a:endCxn id="60" idx="1"/>
          </p:cNvCxnSpPr>
          <p:nvPr/>
        </p:nvCxnSpPr>
        <p:spPr>
          <a:xfrm>
            <a:off x="2731082" y="1439921"/>
            <a:ext cx="376088" cy="1995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60" idx="6"/>
            <a:endCxn id="62" idx="2"/>
          </p:cNvCxnSpPr>
          <p:nvPr/>
        </p:nvCxnSpPr>
        <p:spPr>
          <a:xfrm>
            <a:off x="3581821" y="1808201"/>
            <a:ext cx="417106" cy="44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62" idx="6"/>
            <a:endCxn id="64" idx="2"/>
          </p:cNvCxnSpPr>
          <p:nvPr/>
        </p:nvCxnSpPr>
        <p:spPr>
          <a:xfrm flipV="1">
            <a:off x="5328463" y="1799517"/>
            <a:ext cx="572695" cy="131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62" idx="0"/>
          </p:cNvCxnSpPr>
          <p:nvPr/>
        </p:nvCxnSpPr>
        <p:spPr>
          <a:xfrm flipV="1">
            <a:off x="4663695" y="1215939"/>
            <a:ext cx="414964" cy="21045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7133615" y="1964421"/>
            <a:ext cx="504056" cy="4095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68" idx="6"/>
            <a:endCxn id="63" idx="2"/>
          </p:cNvCxnSpPr>
          <p:nvPr/>
        </p:nvCxnSpPr>
        <p:spPr>
          <a:xfrm>
            <a:off x="6648163" y="2614153"/>
            <a:ext cx="698598" cy="823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stCxn id="68" idx="6"/>
            <a:endCxn id="70" idx="1"/>
          </p:cNvCxnSpPr>
          <p:nvPr/>
        </p:nvCxnSpPr>
        <p:spPr>
          <a:xfrm>
            <a:off x="6648163" y="2614153"/>
            <a:ext cx="754454" cy="6933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68" idx="4"/>
            <a:endCxn id="72" idx="0"/>
          </p:cNvCxnSpPr>
          <p:nvPr/>
        </p:nvCxnSpPr>
        <p:spPr>
          <a:xfrm>
            <a:off x="5873189" y="3000398"/>
            <a:ext cx="24674" cy="1459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72" idx="4"/>
            <a:endCxn id="73" idx="1"/>
          </p:cNvCxnSpPr>
          <p:nvPr/>
        </p:nvCxnSpPr>
        <p:spPr>
          <a:xfrm>
            <a:off x="5897863" y="3918862"/>
            <a:ext cx="687762" cy="38755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72" idx="4"/>
            <a:endCxn id="75" idx="7"/>
          </p:cNvCxnSpPr>
          <p:nvPr/>
        </p:nvCxnSpPr>
        <p:spPr>
          <a:xfrm flipH="1">
            <a:off x="5384002" y="3918862"/>
            <a:ext cx="513861" cy="38755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68" idx="2"/>
            <a:endCxn id="77" idx="6"/>
          </p:cNvCxnSpPr>
          <p:nvPr/>
        </p:nvCxnSpPr>
        <p:spPr>
          <a:xfrm flipH="1">
            <a:off x="4469831" y="2614153"/>
            <a:ext cx="628383" cy="396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78" idx="6"/>
            <a:endCxn id="77" idx="2"/>
          </p:cNvCxnSpPr>
          <p:nvPr/>
        </p:nvCxnSpPr>
        <p:spPr>
          <a:xfrm flipV="1">
            <a:off x="3186578" y="2653781"/>
            <a:ext cx="195944" cy="9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78" idx="2"/>
          </p:cNvCxnSpPr>
          <p:nvPr/>
        </p:nvCxnSpPr>
        <p:spPr>
          <a:xfrm flipH="1">
            <a:off x="2024116" y="2654723"/>
            <a:ext cx="367964" cy="1702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7171" y="212413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해결방안 모색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84368" y="203362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IoT</a:t>
            </a:r>
            <a:r>
              <a:rPr lang="en-US" altLang="ko-KR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Creator 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캠프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5" name="Picture 4" descr="사람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6857" y="1539357"/>
            <a:ext cx="2676391" cy="26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심박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73" y="1156797"/>
            <a:ext cx="777741" cy="77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165" y="2911104"/>
            <a:ext cx="1896678" cy="16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36"/>
          <a:stretch/>
        </p:blipFill>
        <p:spPr>
          <a:xfrm>
            <a:off x="5580112" y="2571750"/>
            <a:ext cx="2376264" cy="1983334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3987499" y="2872936"/>
            <a:ext cx="1774425" cy="1381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7"/>
          <a:stretch/>
        </p:blipFill>
        <p:spPr>
          <a:xfrm>
            <a:off x="5658590" y="756175"/>
            <a:ext cx="1937746" cy="1674467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4018774" y="1693174"/>
            <a:ext cx="1621377" cy="11797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32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7171" y="212413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해결방안 모색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84368" y="203362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IoT</a:t>
            </a:r>
            <a:r>
              <a:rPr lang="en-US" altLang="ko-KR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Creator 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캠프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Picture 8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16740" y="884466"/>
            <a:ext cx="2114462" cy="378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16317" b="18069"/>
          <a:stretch/>
        </p:blipFill>
        <p:spPr>
          <a:xfrm>
            <a:off x="6687094" y="2385683"/>
            <a:ext cx="518289" cy="38200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68" y="867958"/>
            <a:ext cx="456398" cy="422087"/>
          </a:xfrm>
          <a:prstGeom prst="rect">
            <a:avLst/>
          </a:prstGeom>
        </p:spPr>
      </p:pic>
      <p:pic>
        <p:nvPicPr>
          <p:cNvPr id="25" name="Picture 6" descr="심박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44" y="2499742"/>
            <a:ext cx="424775" cy="42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설명선 1 25"/>
          <p:cNvSpPr/>
          <p:nvPr/>
        </p:nvSpPr>
        <p:spPr>
          <a:xfrm>
            <a:off x="7208102" y="1491630"/>
            <a:ext cx="1584176" cy="1737686"/>
          </a:xfrm>
          <a:prstGeom prst="borderCallout1">
            <a:avLst>
              <a:gd name="adj1" fmla="val 21099"/>
              <a:gd name="adj2" fmla="val -1172"/>
              <a:gd name="adj3" fmla="val 64106"/>
              <a:gd name="adj4" fmla="val -45738"/>
            </a:avLst>
          </a:prstGeom>
          <a:noFill/>
          <a:ln>
            <a:solidFill>
              <a:srgbClr val="00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379486" y="161394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심장박동센서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75441" y="1991910"/>
            <a:ext cx="14494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손잡이에 부착된 심장박동센서는 사용자의 심장 박동을 입력 받아 보호자에게 데이터를 정기적으로 보내주고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와이파이를 통해 웹으로 데이터를 보낸다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43409" y="2519576"/>
            <a:ext cx="792088" cy="45891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설명선 1 34"/>
          <p:cNvSpPr/>
          <p:nvPr/>
        </p:nvSpPr>
        <p:spPr>
          <a:xfrm>
            <a:off x="2761008" y="3538553"/>
            <a:ext cx="1800200" cy="1423244"/>
          </a:xfrm>
          <a:prstGeom prst="borderCallout1">
            <a:avLst>
              <a:gd name="adj1" fmla="val -513"/>
              <a:gd name="adj2" fmla="val 49849"/>
              <a:gd name="adj3" fmla="val -39458"/>
              <a:gd name="adj4" fmla="val 49340"/>
            </a:avLst>
          </a:prstGeom>
          <a:noFill/>
          <a:ln>
            <a:solidFill>
              <a:srgbClr val="C7DE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115432" y="360015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불꽃감지센서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9" t="20055" r="11781" b="15172"/>
          <a:stretch/>
        </p:blipFill>
        <p:spPr>
          <a:xfrm>
            <a:off x="3182937" y="2527436"/>
            <a:ext cx="721221" cy="44295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521667" y="3627278"/>
            <a:ext cx="1634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94378" y="1172605"/>
            <a:ext cx="1418267" cy="88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블루투스 통신을 통한 애플리케이션을 제작하여 장애인의 보호자에게 위험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불꽃감지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심장박동 등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알려준다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7" t="15703" r="6773" b="17411"/>
          <a:stretch/>
        </p:blipFill>
        <p:spPr>
          <a:xfrm>
            <a:off x="3817474" y="3061297"/>
            <a:ext cx="455913" cy="39892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01" y="2527436"/>
            <a:ext cx="915211" cy="509854"/>
          </a:xfrm>
          <a:prstGeom prst="rect">
            <a:avLst/>
          </a:prstGeom>
        </p:spPr>
      </p:pic>
      <p:sp>
        <p:nvSpPr>
          <p:cNvPr id="44" name="설명선 1 43"/>
          <p:cNvSpPr/>
          <p:nvPr/>
        </p:nvSpPr>
        <p:spPr>
          <a:xfrm>
            <a:off x="4910010" y="3515446"/>
            <a:ext cx="1800200" cy="1423244"/>
          </a:xfrm>
          <a:prstGeom prst="borderCallout1">
            <a:avLst>
              <a:gd name="adj1" fmla="val 156"/>
              <a:gd name="adj2" fmla="val 46939"/>
              <a:gd name="adj3" fmla="val -40797"/>
              <a:gd name="adj4" fmla="val 24397"/>
            </a:avLst>
          </a:prstGeom>
          <a:noFill/>
          <a:ln>
            <a:solidFill>
              <a:srgbClr val="C7DE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644008" y="2511532"/>
            <a:ext cx="936104" cy="45891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242420" y="3596499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초음파 센서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30910" y="3876022"/>
            <a:ext cx="1656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장애물을 인식하기 위해 필요한 지팡이 대로 일정 거리 안에 장애물이 감지되면 진동을 울려 시각 장애인들에게 장애물이 있다는 메시지를 전해준다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t="13361" b="8862"/>
          <a:stretch/>
        </p:blipFill>
        <p:spPr>
          <a:xfrm>
            <a:off x="4912750" y="3030452"/>
            <a:ext cx="486206" cy="46161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45" y="843901"/>
            <a:ext cx="1635144" cy="1210833"/>
          </a:xfrm>
          <a:prstGeom prst="rect">
            <a:avLst/>
          </a:prstGeom>
        </p:spPr>
      </p:pic>
      <p:sp>
        <p:nvSpPr>
          <p:cNvPr id="50" name="설명선 1 49"/>
          <p:cNvSpPr/>
          <p:nvPr/>
        </p:nvSpPr>
        <p:spPr>
          <a:xfrm>
            <a:off x="2248462" y="794275"/>
            <a:ext cx="1504505" cy="1340333"/>
          </a:xfrm>
          <a:prstGeom prst="borderCallout1">
            <a:avLst>
              <a:gd name="adj1" fmla="val 45061"/>
              <a:gd name="adj2" fmla="val 140295"/>
              <a:gd name="adj3" fmla="val 45077"/>
              <a:gd name="adj4" fmla="val 100368"/>
            </a:avLst>
          </a:prstGeom>
          <a:noFill/>
          <a:ln>
            <a:solidFill>
              <a:srgbClr val="E747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377791" y="758892"/>
            <a:ext cx="1780323" cy="1375716"/>
          </a:xfrm>
          <a:prstGeom prst="rect">
            <a:avLst/>
          </a:prstGeom>
          <a:noFill/>
          <a:ln>
            <a:solidFill>
              <a:srgbClr val="E747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381235" y="849105"/>
            <a:ext cx="1708096" cy="31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33016" y="3868956"/>
            <a:ext cx="1656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장애물을 인식하기 위해 필요한 지팡이 대로 일정 거리 안에 불꽃이 감지되면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uzzer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울려 시각 장애인들에게 위험함을 인지시켜준다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t="1510" r="12415" b="15223"/>
          <a:stretch/>
        </p:blipFill>
        <p:spPr>
          <a:xfrm>
            <a:off x="291605" y="1630027"/>
            <a:ext cx="1775260" cy="1116167"/>
          </a:xfrm>
          <a:prstGeom prst="rect">
            <a:avLst/>
          </a:prstGeom>
        </p:spPr>
      </p:pic>
      <p:sp>
        <p:nvSpPr>
          <p:cNvPr id="56" name="설명선 1 55"/>
          <p:cNvSpPr/>
          <p:nvPr/>
        </p:nvSpPr>
        <p:spPr>
          <a:xfrm>
            <a:off x="199610" y="3210021"/>
            <a:ext cx="1872208" cy="1449961"/>
          </a:xfrm>
          <a:prstGeom prst="borderCallout1">
            <a:avLst>
              <a:gd name="adj1" fmla="val 1133"/>
              <a:gd name="adj2" fmla="val 44809"/>
              <a:gd name="adj3" fmla="val -24621"/>
              <a:gd name="adj4" fmla="val 45090"/>
            </a:avLst>
          </a:prstGeom>
          <a:noFill/>
          <a:ln>
            <a:solidFill>
              <a:srgbClr val="00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99610" y="1575374"/>
            <a:ext cx="1906783" cy="1272672"/>
          </a:xfrm>
          <a:prstGeom prst="rect">
            <a:avLst/>
          </a:prstGeom>
          <a:noFill/>
          <a:ln>
            <a:solidFill>
              <a:srgbClr val="00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02149" y="326832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ThingSpeak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4215" y="3623957"/>
            <a:ext cx="18411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 플랫폼을 제공하는 사이트에 값을 전송하여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심박수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통계 확인이 가능하다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13"/>
              </a:rPr>
              <a:t>https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  <a:hlinkClick r:id="rId13"/>
              </a:rPr>
              <a:t>://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13"/>
              </a:rPr>
              <a:t>thingspeak.com/channels/218510/private_show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6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699547"/>
            <a:ext cx="3888432" cy="3888432"/>
          </a:xfrm>
          <a:prstGeom prst="rect">
            <a:avLst/>
          </a:prstGeom>
          <a:noFill/>
          <a:effectLst>
            <a:glow>
              <a:schemeClr val="accent1">
                <a:alpha val="97000"/>
              </a:schemeClr>
            </a:glow>
            <a:outerShdw blurRad="50800" dist="50800" dir="5400000" sx="105000" sy="105000" algn="ctr" rotWithShape="0">
              <a:srgbClr val="000000">
                <a:alpha val="19000"/>
              </a:srgb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7171" y="212413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시연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84368" y="203362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IoT</a:t>
            </a:r>
            <a:r>
              <a:rPr lang="en-US" altLang="ko-KR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Creator 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캠프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16206" y="627534"/>
            <a:ext cx="5112568" cy="424847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346102" y="1923678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6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 연</a:t>
            </a:r>
            <a:endParaRPr lang="ko-KR" altLang="en-US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43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0068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1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0141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보자기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A0C435"/>
      </a:accent1>
      <a:accent2>
        <a:srgbClr val="F29F26"/>
      </a:accent2>
      <a:accent3>
        <a:srgbClr val="08BBDB"/>
      </a:accent3>
      <a:accent4>
        <a:srgbClr val="687CDD"/>
      </a:accent4>
      <a:accent5>
        <a:srgbClr val="28C874"/>
      </a:accent5>
      <a:accent6>
        <a:srgbClr val="E47963"/>
      </a:accent6>
      <a:hlink>
        <a:srgbClr val="64C143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387</Words>
  <Application>Microsoft Office PowerPoint</Application>
  <PresentationFormat>화면 슬라이드 쇼(16:9)</PresentationFormat>
  <Paragraphs>68</Paragraphs>
  <Slides>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맑은 고딕</vt:lpstr>
      <vt:lpstr>Dotum</vt:lpstr>
      <vt:lpstr>Arial</vt:lpstr>
      <vt:lpstr>나눔고딕 ExtraBold</vt:lpstr>
      <vt:lpstr>-윤고딕330</vt:lpstr>
      <vt:lpstr>-윤고딕350</vt:lpstr>
      <vt:lpstr>3028545_10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EUN BIN CHOI</cp:lastModifiedBy>
  <cp:revision>239</cp:revision>
  <dcterms:created xsi:type="dcterms:W3CDTF">2014-11-28T13:21:41Z</dcterms:created>
  <dcterms:modified xsi:type="dcterms:W3CDTF">2017-01-24T21:36:29Z</dcterms:modified>
</cp:coreProperties>
</file>